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Roboto Condensed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grnUl+RLS5SSxjf3ZoMWqp3irm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Condensed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Condensed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Condensed-italic.fntdata"/><Relationship Id="rId6" Type="http://schemas.openxmlformats.org/officeDocument/2006/relationships/slide" Target="slides/slide2.xml"/><Relationship Id="rId18" Type="http://schemas.openxmlformats.org/officeDocument/2006/relationships/font" Target="fonts/RobotoCondense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c2ca7ca14c_5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c2ca7ca14c_5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c2ca7ca14c_6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c2ca7ca14c_6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7f83ed871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g17f83ed87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Your possible structures are constrained by the people you have or can hire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c2ca7ca14c_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g1c2ca7ca14c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Supervisor is ultimately accountable for all aspects of a teacher’s performance (teaching and non-teaching)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2ca7ca14c_4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1c2ca7ca14c_4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c2ca7ca14c_4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g1c2ca7ca14c_4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c2ca7ca14c_5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c2ca7ca14c_5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2ca7ca14c_5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1c2ca7ca14c_5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c2ca7ca14c_4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1c2ca7ca14c_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Every conversation is an opportunity to refine the solution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c2ca7ca14c_4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c2ca7ca14c_4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/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/>
        </p:txBody>
      </p:sp>
      <p:sp>
        <p:nvSpPr>
          <p:cNvPr id="15" name="Google Shape;15;p19"/>
          <p:cNvSpPr txBox="1"/>
          <p:nvPr>
            <p:ph idx="1" type="subTitle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/>
        </p:txBody>
      </p:sp>
      <p:sp>
        <p:nvSpPr>
          <p:cNvPr id="16" name="Google Shape;16;p19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7"/>
          <p:cNvSpPr txBox="1"/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/>
        </p:txBody>
      </p:sp>
      <p:sp>
        <p:nvSpPr>
          <p:cNvPr id="50" name="Google Shape;50;p27"/>
          <p:cNvSpPr txBox="1"/>
          <p:nvPr>
            <p:ph idx="1" type="body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7f83ed8715_0_6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g17f83ed8715_0_6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" type="body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/>
        </p:txBody>
      </p:sp>
      <p:sp>
        <p:nvSpPr>
          <p:cNvPr id="27" name="Google Shape;27;p21"/>
          <p:cNvSpPr txBox="1"/>
          <p:nvPr>
            <p:ph idx="2" type="body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/>
        </p:txBody>
      </p:sp>
      <p:sp>
        <p:nvSpPr>
          <p:cNvPr id="28" name="Google Shape;28;p21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/>
        </p:txBody>
      </p:sp>
      <p:sp>
        <p:nvSpPr>
          <p:cNvPr id="34" name="Google Shape;34;p23"/>
          <p:cNvSpPr txBox="1"/>
          <p:nvPr>
            <p:ph idx="1" type="body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/>
        </p:txBody>
      </p:sp>
      <p:sp>
        <p:nvSpPr>
          <p:cNvPr id="38" name="Google Shape;38;p24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5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5"/>
          <p:cNvSpPr txBox="1"/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/>
        </p:txBody>
      </p:sp>
      <p:sp>
        <p:nvSpPr>
          <p:cNvPr id="42" name="Google Shape;42;p25"/>
          <p:cNvSpPr txBox="1"/>
          <p:nvPr>
            <p:ph idx="1" type="subTitle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/>
        </p:txBody>
      </p:sp>
      <p:sp>
        <p:nvSpPr>
          <p:cNvPr id="43" name="Google Shape;43;p25"/>
          <p:cNvSpPr txBox="1"/>
          <p:nvPr>
            <p:ph idx="2" type="body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25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/>
          <p:nvPr>
            <p:ph idx="1" type="body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/>
        </p:nvSpPr>
        <p:spPr>
          <a:xfrm>
            <a:off x="8346899" y="2115401"/>
            <a:ext cx="35679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lang="en-US" sz="2000">
                <a:solidFill>
                  <a:srgbClr val="FFFFFF"/>
                </a:solidFill>
              </a:rPr>
              <a:t>Podcast Live &amp; Workshop:</a:t>
            </a:r>
            <a:r>
              <a:rPr b="1" lang="en-US" sz="2000">
                <a:solidFill>
                  <a:schemeClr val="lt1"/>
                </a:solidFill>
              </a:rPr>
              <a:t> </a:t>
            </a:r>
            <a:endParaRPr b="1" sz="2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Organizational Structure as a Driver for Institutional Alignment and Change</a:t>
            </a:r>
            <a:r>
              <a:rPr b="1" lang="en-US" sz="2000">
                <a:solidFill>
                  <a:schemeClr val="lt1"/>
                </a:solidFill>
              </a:rPr>
              <a:t> 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8346899" y="4136465"/>
            <a:ext cx="31800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Rebecca Lurie</a:t>
            </a:r>
            <a:endParaRPr b="0" i="0" sz="1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>
                <a:solidFill>
                  <a:srgbClr val="FFFFFF"/>
                </a:solidFill>
              </a:rPr>
              <a:t>Jonah Hassenfeld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Schechter Boston</a:t>
            </a:r>
            <a:endParaRPr b="0" i="0" sz="1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g1c2ca7ca14c_5_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1c2ca7ca14c_5_13"/>
          <p:cNvSpPr txBox="1"/>
          <p:nvPr/>
        </p:nvSpPr>
        <p:spPr>
          <a:xfrm>
            <a:off x="986325" y="493150"/>
            <a:ext cx="10475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Leading/Lagging indicators of success</a:t>
            </a:r>
            <a:endParaRPr b="1" sz="4200"/>
          </a:p>
        </p:txBody>
      </p:sp>
      <p:sp>
        <p:nvSpPr>
          <p:cNvPr id="122" name="Google Shape;122;g1c2ca7ca14c_5_13"/>
          <p:cNvSpPr txBox="1"/>
          <p:nvPr/>
        </p:nvSpPr>
        <p:spPr>
          <a:xfrm>
            <a:off x="1063350" y="1418575"/>
            <a:ext cx="10742400" cy="53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Leading</a:t>
            </a:r>
            <a:endParaRPr sz="32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Compliance:  All the new structures happened with accountability 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Culture shift: 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Teachers empowered to make change 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Constant feedback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Rely on and support their team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Open door classrooms 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Lagging</a:t>
            </a:r>
            <a:endParaRPr sz="32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Vision of great teaching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Seen as a great place to work (constant inquiries for employment)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Faculty feedback that there has never been more support on their teaching before and operations have never been smoother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We are at our highest enrollment in seven years (and lowest attrition) - our belief is that it is because of the advancements in our program</a:t>
            </a:r>
            <a:endParaRPr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1c2ca7ca14c_6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1c2ca7ca14c_6_6"/>
          <p:cNvSpPr txBox="1"/>
          <p:nvPr/>
        </p:nvSpPr>
        <p:spPr>
          <a:xfrm>
            <a:off x="986325" y="493150"/>
            <a:ext cx="10475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Reflections </a:t>
            </a:r>
            <a:r>
              <a:rPr b="1" lang="en-US" sz="4200"/>
              <a:t>looking</a:t>
            </a:r>
            <a:r>
              <a:rPr b="1" lang="en-US" sz="4200"/>
              <a:t> back</a:t>
            </a:r>
            <a:endParaRPr b="1" sz="4200"/>
          </a:p>
        </p:txBody>
      </p:sp>
      <p:sp>
        <p:nvSpPr>
          <p:cNvPr id="129" name="Google Shape;129;g1c2ca7ca14c_6_6"/>
          <p:cNvSpPr txBox="1"/>
          <p:nvPr/>
        </p:nvSpPr>
        <p:spPr>
          <a:xfrm>
            <a:off x="910950" y="1494775"/>
            <a:ext cx="111288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Attitude around change: No limit to better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Talent is the single most important aspect of running a </a:t>
            </a:r>
            <a:r>
              <a:rPr lang="en-US" sz="3200"/>
              <a:t>great</a:t>
            </a:r>
            <a:r>
              <a:rPr lang="en-US" sz="3200"/>
              <a:t> school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Don’t let resistance and skepticism keep you from moving forward; expect it and manage it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Get comfortable with not knowing what’s going to happen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idx="1" type="body"/>
          </p:nvPr>
        </p:nvSpPr>
        <p:spPr>
          <a:xfrm>
            <a:off x="110800" y="2838960"/>
            <a:ext cx="11360800" cy="13358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5239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54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17f83ed871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g17f83ed8715_0_0"/>
          <p:cNvSpPr txBox="1"/>
          <p:nvPr/>
        </p:nvSpPr>
        <p:spPr>
          <a:xfrm>
            <a:off x="1109600" y="2028175"/>
            <a:ext cx="8877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What do we value? 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What structures do we need?</a:t>
            </a:r>
            <a:endParaRPr sz="3200"/>
          </a:p>
        </p:txBody>
      </p:sp>
      <p:sp>
        <p:nvSpPr>
          <p:cNvPr id="66" name="Google Shape;66;g17f83ed8715_0_0"/>
          <p:cNvSpPr txBox="1"/>
          <p:nvPr/>
        </p:nvSpPr>
        <p:spPr>
          <a:xfrm>
            <a:off x="986325" y="493150"/>
            <a:ext cx="887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Why?</a:t>
            </a:r>
            <a:endParaRPr b="1" sz="4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g1c2ca7ca14c_6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1c2ca7ca14c_6_0"/>
          <p:cNvSpPr txBox="1"/>
          <p:nvPr/>
        </p:nvSpPr>
        <p:spPr>
          <a:xfrm>
            <a:off x="1063350" y="1647175"/>
            <a:ext cx="106050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Learning and teaching should be our primary focus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There’s no recipe for great teaching</a:t>
            </a:r>
            <a:endParaRPr sz="3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Leadership must be </a:t>
            </a:r>
            <a:r>
              <a:rPr b="1" lang="en-US" sz="3200"/>
              <a:t>distributed</a:t>
            </a:r>
            <a:r>
              <a:rPr lang="en-US" sz="3200"/>
              <a:t> 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Schools need career paths for top performers</a:t>
            </a:r>
            <a:endParaRPr sz="3200"/>
          </a:p>
        </p:txBody>
      </p:sp>
      <p:sp>
        <p:nvSpPr>
          <p:cNvPr id="73" name="Google Shape;73;g1c2ca7ca14c_6_0"/>
          <p:cNvSpPr txBox="1"/>
          <p:nvPr/>
        </p:nvSpPr>
        <p:spPr>
          <a:xfrm>
            <a:off x="986325" y="493150"/>
            <a:ext cx="10682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What do we value?</a:t>
            </a:r>
            <a:endParaRPr b="1" sz="4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g1c2ca7ca14c_4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1c2ca7ca14c_4_8"/>
          <p:cNvSpPr txBox="1"/>
          <p:nvPr/>
        </p:nvSpPr>
        <p:spPr>
          <a:xfrm>
            <a:off x="1063350" y="2028175"/>
            <a:ext cx="10742400" cy="4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The Bain Report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Interviews with schools who already did this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Faculty/Staff interviews to learn pain points 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80" name="Google Shape;80;g1c2ca7ca14c_4_8"/>
          <p:cNvSpPr txBox="1"/>
          <p:nvPr/>
        </p:nvSpPr>
        <p:spPr>
          <a:xfrm>
            <a:off x="986325" y="493150"/>
            <a:ext cx="10186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200">
                <a:solidFill>
                  <a:schemeClr val="dk1"/>
                </a:solidFill>
              </a:rPr>
              <a:t>Designing the new structure </a:t>
            </a:r>
            <a:endParaRPr b="1" sz="4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1c2ca7ca14c_4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1c2ca7ca14c_4_14"/>
          <p:cNvSpPr txBox="1"/>
          <p:nvPr/>
        </p:nvSpPr>
        <p:spPr>
          <a:xfrm>
            <a:off x="1063350" y="1494775"/>
            <a:ext cx="10605000" cy="47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Teachers in teams of ~8 organized by grade PreK-5 and by discipline in Middle School and supervised by a team lead (50% classroom, 50% supervisor)</a:t>
            </a:r>
            <a:endParaRPr sz="32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Weekly 1:1s</a:t>
            </a:r>
            <a:endParaRPr i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Regular team meetings focused on learning and teaching </a:t>
            </a:r>
            <a:endParaRPr i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Regular observations and debriefs</a:t>
            </a:r>
            <a:endParaRPr i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Director of Learning &amp; Teaching supervises team leads and facilitates Ed team (made up of team leads)</a:t>
            </a:r>
            <a:endParaRPr i="1" sz="2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Director of Student experience to supervise support and counseling and parent communication </a:t>
            </a:r>
            <a:endParaRPr sz="3200"/>
          </a:p>
        </p:txBody>
      </p:sp>
      <p:sp>
        <p:nvSpPr>
          <p:cNvPr id="87" name="Google Shape;87;g1c2ca7ca14c_4_14"/>
          <p:cNvSpPr txBox="1"/>
          <p:nvPr/>
        </p:nvSpPr>
        <p:spPr>
          <a:xfrm>
            <a:off x="986325" y="493150"/>
            <a:ext cx="887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What was the new org structure?</a:t>
            </a:r>
            <a:r>
              <a:rPr b="1" lang="en-US" sz="4200"/>
              <a:t> </a:t>
            </a:r>
            <a:endParaRPr b="1" sz="4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1c2ca7ca14c_5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1c2ca7ca14c_5_7"/>
          <p:cNvSpPr txBox="1"/>
          <p:nvPr/>
        </p:nvSpPr>
        <p:spPr>
          <a:xfrm>
            <a:off x="1063350" y="2028175"/>
            <a:ext cx="88770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Decision rights document 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Management training for team leads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Curriculum coordinators  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Student experience meetings </a:t>
            </a:r>
            <a:endParaRPr sz="3200"/>
          </a:p>
        </p:txBody>
      </p:sp>
      <p:sp>
        <p:nvSpPr>
          <p:cNvPr id="94" name="Google Shape;94;g1c2ca7ca14c_5_7"/>
          <p:cNvSpPr txBox="1"/>
          <p:nvPr/>
        </p:nvSpPr>
        <p:spPr>
          <a:xfrm>
            <a:off x="986325" y="493150"/>
            <a:ext cx="887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What other changes?</a:t>
            </a:r>
            <a:endParaRPr b="1"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g1c2ca7ca14c_5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1c2ca7ca14c_5_22"/>
          <p:cNvSpPr txBox="1"/>
          <p:nvPr/>
        </p:nvSpPr>
        <p:spPr>
          <a:xfrm>
            <a:off x="910950" y="1342375"/>
            <a:ext cx="10769700" cy="47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i="1" lang="en-US" sz="3200"/>
              <a:t>Concern: </a:t>
            </a:r>
            <a:r>
              <a:rPr lang="en-US" sz="3200"/>
              <a:t>an over-investment in learning and teaching would “break” the operations of the school (which got a lot of air time in the prior model)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i="1" lang="en-US" sz="3200"/>
              <a:t>Belief</a:t>
            </a:r>
            <a:r>
              <a:rPr lang="en-US" sz="3200"/>
              <a:t>: If operational systems are intuitive and embedded, operations doesn’t need much air time</a:t>
            </a:r>
            <a:endParaRPr sz="32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All meetings pre-scheduled</a:t>
            </a:r>
            <a:endParaRPr i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Re-design of daily </a:t>
            </a:r>
            <a:r>
              <a:rPr i="1" lang="en-US" sz="2100"/>
              <a:t>schedule to facilitate collaboration</a:t>
            </a:r>
            <a:endParaRPr i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Leverage the power of Google suite - automated feeds from Blackbaud to Google; retired any non-google ways of communicating (ie excel)</a:t>
            </a:r>
            <a:endParaRPr i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 sz="2100"/>
              <a:t>Coverage system </a:t>
            </a:r>
            <a:endParaRPr i="1" sz="2100"/>
          </a:p>
        </p:txBody>
      </p:sp>
      <p:sp>
        <p:nvSpPr>
          <p:cNvPr id="101" name="Google Shape;101;g1c2ca7ca14c_5_22"/>
          <p:cNvSpPr txBox="1"/>
          <p:nvPr/>
        </p:nvSpPr>
        <p:spPr>
          <a:xfrm>
            <a:off x="986325" y="493150"/>
            <a:ext cx="887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Streamlining</a:t>
            </a:r>
            <a:r>
              <a:rPr b="1" lang="en-US" sz="4200"/>
              <a:t> Operations</a:t>
            </a:r>
            <a:endParaRPr b="1" sz="4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1c2ca7ca14c_4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1c2ca7ca14c_4_20"/>
          <p:cNvSpPr txBox="1"/>
          <p:nvPr/>
        </p:nvSpPr>
        <p:spPr>
          <a:xfrm>
            <a:off x="1063350" y="2028175"/>
            <a:ext cx="106683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No master plan, no “right” answer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“Strong opinions held loosely”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Expect skepticism and disagreement: Make a choice</a:t>
            </a:r>
            <a:endParaRPr sz="3200"/>
          </a:p>
        </p:txBody>
      </p:sp>
      <p:sp>
        <p:nvSpPr>
          <p:cNvPr id="108" name="Google Shape;108;g1c2ca7ca14c_4_20"/>
          <p:cNvSpPr txBox="1"/>
          <p:nvPr/>
        </p:nvSpPr>
        <p:spPr>
          <a:xfrm>
            <a:off x="986325" y="493150"/>
            <a:ext cx="10668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Change Management: guiding principles</a:t>
            </a:r>
            <a:endParaRPr b="1" sz="4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g1c2ca7ca14c_4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015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1c2ca7ca14c_4_26"/>
          <p:cNvSpPr txBox="1"/>
          <p:nvPr/>
        </p:nvSpPr>
        <p:spPr>
          <a:xfrm>
            <a:off x="1063350" y="1570975"/>
            <a:ext cx="105912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Bring in key stakeholders early and often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Communicate broadly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Consultant</a:t>
            </a:r>
            <a:r>
              <a:rPr lang="en-US" sz="3200"/>
              <a:t> to facilitate decision rights process to build credibility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 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Find creative exit ramps for people who don’t fit with the new structure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115" name="Google Shape;115;g1c2ca7ca14c_4_26"/>
          <p:cNvSpPr txBox="1"/>
          <p:nvPr/>
        </p:nvSpPr>
        <p:spPr>
          <a:xfrm>
            <a:off x="986325" y="493150"/>
            <a:ext cx="10668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/>
              <a:t>Change Management: process</a:t>
            </a:r>
            <a:endParaRPr b="1"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2022-10-28T20:51:06Z</dcterms:created>
  <dc:creator>Tricia Richardson</dc:creator>
</cp:coreProperties>
</file>